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36" r:id="rId3"/>
    <p:sldId id="380" r:id="rId4"/>
    <p:sldId id="358" r:id="rId5"/>
    <p:sldId id="381" r:id="rId6"/>
    <p:sldId id="302" r:id="rId7"/>
    <p:sldId id="373" r:id="rId8"/>
    <p:sldId id="359" r:id="rId9"/>
    <p:sldId id="377" r:id="rId10"/>
    <p:sldId id="374" r:id="rId11"/>
    <p:sldId id="360" r:id="rId12"/>
    <p:sldId id="362" r:id="rId13"/>
    <p:sldId id="363" r:id="rId14"/>
    <p:sldId id="379" r:id="rId15"/>
    <p:sldId id="365" r:id="rId16"/>
    <p:sldId id="366" r:id="rId17"/>
    <p:sldId id="331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BD910A-5807-9147-A71B-594A9EF32642}">
          <p14:sldIdLst>
            <p14:sldId id="256"/>
            <p14:sldId id="336"/>
            <p14:sldId id="380"/>
            <p14:sldId id="358"/>
            <p14:sldId id="381"/>
            <p14:sldId id="302"/>
            <p14:sldId id="373"/>
            <p14:sldId id="359"/>
            <p14:sldId id="377"/>
            <p14:sldId id="374"/>
            <p14:sldId id="360"/>
            <p14:sldId id="362"/>
            <p14:sldId id="363"/>
            <p14:sldId id="379"/>
            <p14:sldId id="365"/>
            <p14:sldId id="366"/>
            <p14:sldId id="331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6"/>
    <p:restoredTop sz="92711" autoAdjust="0"/>
  </p:normalViewPr>
  <p:slideViewPr>
    <p:cSldViewPr snapToGrid="0" snapToObjects="1">
      <p:cViewPr varScale="1">
        <p:scale>
          <a:sx n="103" d="100"/>
          <a:sy n="103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IU" userId="d0d7abe7-578f-4523-acec-00212c987c81" providerId="ADAL" clId="{F852D5A5-6882-4D49-BF7E-7C2BF462AF1F}"/>
    <pc:docChg chg="undo custSel modSld">
      <pc:chgData name="Xin LIU" userId="d0d7abe7-578f-4523-acec-00212c987c81" providerId="ADAL" clId="{F852D5A5-6882-4D49-BF7E-7C2BF462AF1F}" dt="2019-04-11T10:07:40.163" v="35" actId="20577"/>
      <pc:docMkLst>
        <pc:docMk/>
      </pc:docMkLst>
      <pc:sldChg chg="modSp">
        <pc:chgData name="Xin LIU" userId="d0d7abe7-578f-4523-acec-00212c987c81" providerId="ADAL" clId="{F852D5A5-6882-4D49-BF7E-7C2BF462AF1F}" dt="2019-04-11T10:07:40.163" v="35" actId="20577"/>
        <pc:sldMkLst>
          <pc:docMk/>
          <pc:sldMk cId="2215727653" sldId="368"/>
        </pc:sldMkLst>
        <pc:spChg chg="mod">
          <ac:chgData name="Xin LIU" userId="d0d7abe7-578f-4523-acec-00212c987c81" providerId="ADAL" clId="{F852D5A5-6882-4D49-BF7E-7C2BF462AF1F}" dt="2019-04-11T10:07:40.163" v="35" actId="20577"/>
          <ac:spMkLst>
            <pc:docMk/>
            <pc:sldMk cId="2215727653" sldId="368"/>
            <ac:spMk id="8" creationId="{B7AD84EB-7D2D-FB4A-B383-A295D220D534}"/>
          </ac:spMkLst>
        </pc:spChg>
      </pc:sldChg>
    </pc:docChg>
  </pc:docChgLst>
  <pc:docChgLst>
    <pc:chgData name="Xin LIU" userId="d0d7abe7-578f-4523-acec-00212c987c81" providerId="ADAL" clId="{75E2773E-1AC4-8F48-9D0A-40832E0EB182}"/>
    <pc:docChg chg="undo redo custSel addSld delSld modSld">
      <pc:chgData name="Xin LIU" userId="d0d7abe7-578f-4523-acec-00212c987c81" providerId="ADAL" clId="{75E2773E-1AC4-8F48-9D0A-40832E0EB182}" dt="2019-02-14T02:53:28.370" v="4187" actId="207"/>
      <pc:docMkLst>
        <pc:docMk/>
      </pc:docMkLst>
      <pc:sldChg chg="delSp modSp add">
        <pc:chgData name="Xin LIU" userId="d0d7abe7-578f-4523-acec-00212c987c81" providerId="ADAL" clId="{75E2773E-1AC4-8F48-9D0A-40832E0EB182}" dt="2019-02-14T02:49:57.161" v="4183" actId="478"/>
        <pc:sldMkLst>
          <pc:docMk/>
          <pc:sldMk cId="1726477648" sldId="256"/>
        </pc:sldMkLst>
        <pc:spChg chg="mod">
          <ac:chgData name="Xin LIU" userId="d0d7abe7-578f-4523-acec-00212c987c81" providerId="ADAL" clId="{75E2773E-1AC4-8F48-9D0A-40832E0EB182}" dt="2019-02-14T02:49:10.967" v="4182" actId="20577"/>
          <ac:spMkLst>
            <pc:docMk/>
            <pc:sldMk cId="1726477648" sldId="256"/>
            <ac:spMk id="3" creationId="{00000000-0000-0000-0000-000000000000}"/>
          </ac:spMkLst>
        </pc:spChg>
        <pc:spChg chg="del">
          <ac:chgData name="Xin LIU" userId="d0d7abe7-578f-4523-acec-00212c987c81" providerId="ADAL" clId="{75E2773E-1AC4-8F48-9D0A-40832E0EB182}" dt="2019-02-14T02:49:57.161" v="4183" actId="478"/>
          <ac:spMkLst>
            <pc:docMk/>
            <pc:sldMk cId="1726477648" sldId="256"/>
            <ac:spMk id="5" creationId="{00000000-0000-0000-0000-000000000000}"/>
          </ac:spMkLst>
        </pc:spChg>
      </pc:sldChg>
      <pc:sldChg chg="addSp delSp modSp add modTransition delAnim modAnim">
        <pc:chgData name="Xin LIU" userId="d0d7abe7-578f-4523-acec-00212c987c81" providerId="ADAL" clId="{75E2773E-1AC4-8F48-9D0A-40832E0EB182}" dt="2019-02-13T14:15:01.774" v="2985" actId="20577"/>
        <pc:sldMkLst>
          <pc:docMk/>
          <pc:sldMk cId="60909602" sldId="302"/>
        </pc:sldMkLst>
        <pc:spChg chg="mod">
          <ac:chgData name="Xin LIU" userId="d0d7abe7-578f-4523-acec-00212c987c81" providerId="ADAL" clId="{75E2773E-1AC4-8F48-9D0A-40832E0EB182}" dt="2019-02-13T14:15:01.774" v="2985" actId="20577"/>
          <ac:spMkLst>
            <pc:docMk/>
            <pc:sldMk cId="60909602" sldId="302"/>
            <ac:spMk id="2" creationId="{00000000-0000-0000-0000-000000000000}"/>
          </ac:spMkLst>
        </pc:spChg>
        <pc:spChg chg="del">
          <ac:chgData name="Xin LIU" userId="d0d7abe7-578f-4523-acec-00212c987c81" providerId="ADAL" clId="{75E2773E-1AC4-8F48-9D0A-40832E0EB182}" dt="2019-02-13T12:44:54.405" v="70" actId="478"/>
          <ac:spMkLst>
            <pc:docMk/>
            <pc:sldMk cId="60909602" sldId="302"/>
            <ac:spMk id="3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2:44:56.674" v="71" actId="478"/>
          <ac:spMkLst>
            <pc:docMk/>
            <pc:sldMk cId="60909602" sldId="302"/>
            <ac:spMk id="6" creationId="{8CE8C59B-8DC2-584C-84D5-A739979D18FC}"/>
          </ac:spMkLst>
        </pc:spChg>
        <pc:spChg chg="add del mod">
          <ac:chgData name="Xin LIU" userId="d0d7abe7-578f-4523-acec-00212c987c81" providerId="ADAL" clId="{75E2773E-1AC4-8F48-9D0A-40832E0EB182}" dt="2019-02-13T12:45:17.215" v="75" actId="478"/>
          <ac:spMkLst>
            <pc:docMk/>
            <pc:sldMk cId="60909602" sldId="302"/>
            <ac:spMk id="7" creationId="{50822B6A-8FAF-F148-A87E-7E716C3B764A}"/>
          </ac:spMkLst>
        </pc:spChg>
        <pc:spChg chg="add del mod">
          <ac:chgData name="Xin LIU" userId="d0d7abe7-578f-4523-acec-00212c987c81" providerId="ADAL" clId="{75E2773E-1AC4-8F48-9D0A-40832E0EB182}" dt="2019-02-13T12:45:19.930" v="78" actId="478"/>
          <ac:spMkLst>
            <pc:docMk/>
            <pc:sldMk cId="60909602" sldId="302"/>
            <ac:spMk id="52" creationId="{51F2439F-A7A2-D946-886F-7B77A4785D3F}"/>
          </ac:spMkLst>
        </pc:spChg>
        <pc:spChg chg="add del">
          <ac:chgData name="Xin LIU" userId="d0d7abe7-578f-4523-acec-00212c987c81" providerId="ADAL" clId="{75E2773E-1AC4-8F48-9D0A-40832E0EB182}" dt="2019-02-13T12:45:18.338" v="77"/>
          <ac:spMkLst>
            <pc:docMk/>
            <pc:sldMk cId="60909602" sldId="302"/>
            <ac:spMk id="53" creationId="{146F0475-CD46-6248-81C9-C8B0646DDF49}"/>
          </ac:spMkLst>
        </pc:spChg>
        <pc:spChg chg="add mod">
          <ac:chgData name="Xin LIU" userId="d0d7abe7-578f-4523-acec-00212c987c81" providerId="ADAL" clId="{75E2773E-1AC4-8F48-9D0A-40832E0EB182}" dt="2019-02-13T12:50:02.567" v="271" actId="20577"/>
          <ac:spMkLst>
            <pc:docMk/>
            <pc:sldMk cId="60909602" sldId="302"/>
            <ac:spMk id="54" creationId="{9AF6AFCB-5FEF-7B41-9097-A7985DAC37DB}"/>
          </ac:spMkLst>
        </pc:spChg>
        <pc:grpChg chg="add mod">
          <ac:chgData name="Xin LIU" userId="d0d7abe7-578f-4523-acec-00212c987c81" providerId="ADAL" clId="{75E2773E-1AC4-8F48-9D0A-40832E0EB182}" dt="2019-02-13T12:47:38.412" v="134" actId="1076"/>
          <ac:grpSpMkLst>
            <pc:docMk/>
            <pc:sldMk cId="60909602" sldId="302"/>
            <ac:grpSpMk id="8" creationId="{4C07D9B5-D134-C04B-AA3A-C6018B471141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E5B22-4683-F745-A13B-D1A2C0193FE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EC6AA-66FF-B84C-B2E3-D8A2FE492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D5C7-AD7F-4FAA-B7B9-A09C6EEE6F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95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09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07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11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68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62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78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01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F353-24F6-6A48-912A-D644A8240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4A277-4009-5F4D-A303-7C86A5710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683A-2EE8-9E46-8E51-A5F16719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88C5-677E-4947-8C23-D4FB119C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8C665-E5C5-6A4D-85B1-0FB8B61F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0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59EF-EDD9-1E42-8862-56B07A9E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6F460-D93D-5C4F-9587-5E45853CE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8C13C-83DC-DE47-A4EC-8C27EC440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3CD33-754D-AE43-B5F7-1D16FEA9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62B89-4DB0-F94C-B89B-C4C11994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0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57A7A1-AB06-464E-9147-B441974A0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56498-FD61-2347-98C4-BD66AA911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DF8C8-F8B0-8F49-9273-457506F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6DEEE-DE20-C14A-B282-E3D7EF24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EA1CC-230B-0141-80C7-D812CBE8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6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F7E7-44A3-6440-9A47-60B3824A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8317-B20A-0E44-B08F-842701E0A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E0688-F642-B946-846C-FCF24971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3883A-2491-7543-85B1-E819204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EB26D-F6E4-C643-95C3-15FD3634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2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3980-A5D5-0E41-BFE7-26FCC8AA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AB318-222B-F74A-A837-BDB9ABD07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248C9-30EE-E541-8CCA-9BD2997D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C172-71DD-EA42-8C57-B739A4D2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3DD8-5105-CB46-BC7A-54B099A2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8F1B-105C-ED4E-B229-01CC470A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4282-C723-6047-A56A-308FFBF0B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C0502-1B46-F54B-A0BE-40BA5DA5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08CE4-A4AA-3847-AB5D-89FB0494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7E35A-3E7F-0349-84B6-FC81609A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4E7F0-FB9B-5347-AFA5-0B48A660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3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EB78-109C-5948-88A4-1E006B25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F136-3736-CB43-99DE-997CAC2B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3854F-2C32-DC45-B414-519F39B54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B0969-79E8-9F43-BBF7-22F026113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907B0-ABA9-4346-8C1D-C22D24074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E6EF8-A080-A946-8915-E5448720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D4D4D-9D4E-FF42-86DD-1BA497CD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185CF7-8B0E-D243-AF00-0A75FBF8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40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C5E3-1529-6146-A3D3-8C758471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FFAFF-E242-7E45-8678-1D78F7F9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26F78-A3B2-874B-93E3-88D5D30B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96036-91EB-D445-AA14-6FE51B34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5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FE3F9-DFD6-914F-9A31-CA50B959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B19E7-2D47-4B43-86DD-D2DA3F44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B14F3-CA5E-2F4B-97C1-18070FB8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4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F6BA-0410-1C49-9015-A818BA8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39EB1-E23C-4749-8110-D62A5AD4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F3AC6-66B3-D845-B488-4D381D12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1D321-EA0B-C64B-9955-EC90BFBE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E9E0A-4EDD-5947-BFE9-2342CB3E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C63D8-C68A-1D4A-96E6-6FC8DC27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5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DE63-319A-8A4E-A746-AF39F598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D804A-A7AC-884B-B50E-68CCE58F5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22C0B-B12B-FF4D-B8DD-C1FF8D46B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E09E9-2D53-E54C-B8B6-89F4F658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794E1-4E3D-314A-81D2-ECB474CD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68D38-C949-3547-8DD1-8B7D05E4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3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DFE28-A129-CD44-BA27-121C72BC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DB025-0276-624D-8AFC-A31E759DD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10D8E-8EDC-D54B-BA3B-A110E2C59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F177B-205A-AD4B-956E-3CB1E4BFD99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383-86FB-3C4D-A3D7-1A5C85838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0146A-AEE5-E042-951D-BC710A354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6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libt@connect.ust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l.acm.org/citation.cfm?id=305256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009" y="1535529"/>
            <a:ext cx="11125201" cy="1961650"/>
          </a:xfrm>
        </p:spPr>
        <p:txBody>
          <a:bodyPr>
            <a:normAutofit/>
          </a:bodyPr>
          <a:lstStyle/>
          <a:p>
            <a:r>
              <a:rPr lang="en-US" sz="5400" dirty="0"/>
              <a:t>COMP 4332 / RMBI 4310</a:t>
            </a:r>
            <a:br>
              <a:rPr lang="en-US" sz="5400" dirty="0"/>
            </a:br>
            <a:r>
              <a:rPr lang="en-US" sz="5400" dirty="0"/>
              <a:t>Big Data Mining (Spring 2020)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" altLang="zh-CN" dirty="0"/>
              <a:t>Tutorial 8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CF, </a:t>
            </a:r>
            <a:r>
              <a:rPr lang="en" altLang="zh-CN" dirty="0"/>
              <a:t>Wide &amp; Deep Learning</a:t>
            </a:r>
            <a:endParaRPr lang="en-US" dirty="0"/>
          </a:p>
          <a:p>
            <a:r>
              <a:rPr lang="en-US" dirty="0"/>
              <a:t>TA: H</a:t>
            </a:r>
            <a:r>
              <a:rPr lang="en-US" altLang="zh-CN" dirty="0"/>
              <a:t>aoran</a:t>
            </a:r>
            <a:r>
              <a:rPr lang="en-US" dirty="0"/>
              <a:t> Li (</a:t>
            </a:r>
            <a:r>
              <a:rPr lang="en-US" dirty="0">
                <a:hlinkClick r:id="rId3"/>
              </a:rPr>
              <a:t>hlibt@connect.ust.hk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5631-19A5-47B7-B769-FEE13667C4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28F512-00F0-5E46-9297-0364A76E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28" y="1465261"/>
            <a:ext cx="8633543" cy="37211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2DB67C-2738-3146-A5FB-263AEEAC18BC}"/>
              </a:ext>
            </a:extLst>
          </p:cNvPr>
          <p:cNvSpPr txBox="1"/>
          <p:nvPr/>
        </p:nvSpPr>
        <p:spPr>
          <a:xfrm>
            <a:off x="4690006" y="5036629"/>
            <a:ext cx="204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Generalization</a:t>
            </a:r>
            <a:endParaRPr kumimoji="1" lang="zh-CN" altLang="en-US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705B4F-48D8-9E40-8AE6-26B5B13F045D}"/>
              </a:ext>
            </a:extLst>
          </p:cNvPr>
          <p:cNvSpPr/>
          <p:nvPr/>
        </p:nvSpPr>
        <p:spPr>
          <a:xfrm>
            <a:off x="2865120" y="574098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CMR9"/>
              </a:rPr>
              <a:t>New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feature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combinations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that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have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never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or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rarely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 err="1">
                <a:latin typeface="CMR9"/>
              </a:rPr>
              <a:t>occurre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in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the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past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2734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28F512-00F0-5E46-9297-0364A76E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28" y="1465261"/>
            <a:ext cx="8633543" cy="37211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BCEA85-EF19-4049-ADD1-98A5DC173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299" y="5437981"/>
            <a:ext cx="3835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9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668C71-3E6E-884C-91D0-F7C4F6303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81" y="1237557"/>
            <a:ext cx="9088437" cy="43828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EF27FB-7886-C346-BD42-DB82C3EEF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997574"/>
            <a:ext cx="7696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4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59BC9-5B01-4746-8014-1764F3988DD4}"/>
              </a:ext>
            </a:extLst>
          </p:cNvPr>
          <p:cNvSpPr txBox="1"/>
          <p:nvPr/>
        </p:nvSpPr>
        <p:spPr>
          <a:xfrm>
            <a:off x="1231976" y="2019718"/>
            <a:ext cx="55924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Example feature name : "</a:t>
            </a:r>
            <a:r>
              <a:rPr lang="en-US" sz="2600" dirty="0" err="1"/>
              <a:t>average_stars</a:t>
            </a:r>
            <a:r>
              <a:rPr lang="en-US" sz="2600" dirty="0"/>
              <a:t>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D494F9-C188-48B9-9A28-BD978F3186FA}"/>
              </a:ext>
            </a:extLst>
          </p:cNvPr>
          <p:cNvSpPr txBox="1"/>
          <p:nvPr/>
        </p:nvSpPr>
        <p:spPr>
          <a:xfrm>
            <a:off x="1231976" y="3333636"/>
            <a:ext cx="4013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Example feature value : 3.63</a:t>
            </a:r>
          </a:p>
        </p:txBody>
      </p:sp>
    </p:spTree>
    <p:extLst>
      <p:ext uri="{BB962C8B-B14F-4D97-AF65-F5344CB8AC3E}">
        <p14:creationId xmlns:p14="http://schemas.microsoft.com/office/powerpoint/2010/main" val="101788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Deep Categorical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59BC9-5B01-4746-8014-1764F3988DD4}"/>
              </a:ext>
            </a:extLst>
          </p:cNvPr>
          <p:cNvSpPr txBox="1"/>
          <p:nvPr/>
        </p:nvSpPr>
        <p:spPr>
          <a:xfrm>
            <a:off x="1231976" y="2019718"/>
            <a:ext cx="49971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Example feature name : "</a:t>
            </a:r>
            <a:r>
              <a:rPr lang="en-US" sz="2600" dirty="0" err="1"/>
              <a:t>item_city</a:t>
            </a:r>
            <a:r>
              <a:rPr lang="en-US" sz="2600" dirty="0"/>
              <a:t>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D494F9-C188-48B9-9A28-BD978F3186FA}"/>
              </a:ext>
            </a:extLst>
          </p:cNvPr>
          <p:cNvSpPr txBox="1"/>
          <p:nvPr/>
        </p:nvSpPr>
        <p:spPr>
          <a:xfrm>
            <a:off x="1231976" y="3333636"/>
            <a:ext cx="46819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Example feature value : ‘Phoenix’</a:t>
            </a:r>
          </a:p>
        </p:txBody>
      </p:sp>
    </p:spTree>
    <p:extLst>
      <p:ext uri="{BB962C8B-B14F-4D97-AF65-F5344CB8AC3E}">
        <p14:creationId xmlns:p14="http://schemas.microsoft.com/office/powerpoint/2010/main" val="133020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E637EC-6A8B-4ACE-B0EC-6A1BFE322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8508"/>
            <a:ext cx="12192000" cy="25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72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EE78F8-21DA-4422-A976-B0A87D8E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292419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DDCBA-0EFC-4483-AE10-277BDFDC6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1416"/>
            <a:ext cx="6096000" cy="29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6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Rating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16C3EE-33F5-419A-BAE0-74D8C63B2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520"/>
            <a:ext cx="10515600" cy="4351338"/>
          </a:xfrm>
        </p:spPr>
        <p:txBody>
          <a:bodyPr/>
          <a:lstStyle/>
          <a:p>
            <a:r>
              <a:rPr lang="en-HK" altLang="en-US" dirty="0"/>
              <a:t>See the </a:t>
            </a:r>
            <a:r>
              <a:rPr lang="en-HK" altLang="en-US" dirty="0" err="1"/>
              <a:t>jupyter</a:t>
            </a:r>
            <a:r>
              <a:rPr lang="en-HK" altLang="en-US" dirty="0"/>
              <a:t>-notebook.</a:t>
            </a:r>
            <a:endParaRPr lang="en-HK" alt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84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marL="14287" algn="ctr"/>
            <a:r>
              <a:rPr lang="en-US" altLang="en-US" dirty="0"/>
              <a:t>Thank You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8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67F40-670D-0D4A-B558-BBF237E8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918041"/>
            <a:ext cx="9245600" cy="501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9C0B49-210C-4F43-8EB7-2E68DC24F184}"/>
              </a:ext>
            </a:extLst>
          </p:cNvPr>
          <p:cNvSpPr/>
          <p:nvPr/>
        </p:nvSpPr>
        <p:spPr>
          <a:xfrm>
            <a:off x="838200" y="6033184"/>
            <a:ext cx="10961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4292E"/>
                </a:solidFill>
              </a:rPr>
              <a:t>Xiangnan</a:t>
            </a:r>
            <a:r>
              <a:rPr lang="en-US" dirty="0">
                <a:solidFill>
                  <a:srgbClr val="24292E"/>
                </a:solidFill>
              </a:rPr>
              <a:t> He, </a:t>
            </a:r>
            <a:r>
              <a:rPr lang="en-US" dirty="0" err="1">
                <a:solidFill>
                  <a:srgbClr val="24292E"/>
                </a:solidFill>
              </a:rPr>
              <a:t>Lizi</a:t>
            </a:r>
            <a:r>
              <a:rPr lang="en-US" dirty="0">
                <a:solidFill>
                  <a:srgbClr val="24292E"/>
                </a:solidFill>
              </a:rPr>
              <a:t> Liao, </a:t>
            </a:r>
            <a:r>
              <a:rPr lang="en-US" dirty="0" err="1">
                <a:solidFill>
                  <a:srgbClr val="24292E"/>
                </a:solidFill>
              </a:rPr>
              <a:t>Hanwang</a:t>
            </a:r>
            <a:r>
              <a:rPr lang="en-US" dirty="0">
                <a:solidFill>
                  <a:srgbClr val="24292E"/>
                </a:solidFill>
              </a:rPr>
              <a:t> Zhang, </a:t>
            </a:r>
            <a:r>
              <a:rPr lang="en-US" dirty="0" err="1">
                <a:solidFill>
                  <a:srgbClr val="24292E"/>
                </a:solidFill>
              </a:rPr>
              <a:t>Liqiang</a:t>
            </a:r>
            <a:r>
              <a:rPr lang="en-US" dirty="0">
                <a:solidFill>
                  <a:srgbClr val="24292E"/>
                </a:solidFill>
              </a:rPr>
              <a:t> </a:t>
            </a:r>
            <a:r>
              <a:rPr lang="en-US" dirty="0" err="1">
                <a:solidFill>
                  <a:srgbClr val="24292E"/>
                </a:solidFill>
              </a:rPr>
              <a:t>Nie</a:t>
            </a:r>
            <a:r>
              <a:rPr lang="en-US" dirty="0">
                <a:solidFill>
                  <a:srgbClr val="24292E"/>
                </a:solidFill>
              </a:rPr>
              <a:t>, Xia Hu and Tat-Seng Chua (2017). </a:t>
            </a:r>
            <a:r>
              <a:rPr lang="en-US" dirty="0">
                <a:solidFill>
                  <a:srgbClr val="0366D6"/>
                </a:solidFill>
                <a:hlinkClick r:id="rId4"/>
              </a:rPr>
              <a:t>Neural Collaborative Filtering.</a:t>
            </a:r>
            <a:r>
              <a:rPr lang="en-US" dirty="0">
                <a:solidFill>
                  <a:srgbClr val="24292E"/>
                </a:solidFill>
              </a:rPr>
              <a:t> In Proceedings of WWW '17, Perth, Australia, April 03-07, 2017.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0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AADD2-2004-42D5-A951-742FEAD4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Matrix Factorization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F1711D-A835-4E0F-83DE-9C03A2EA8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47965" y="1587598"/>
            <a:ext cx="7629525" cy="46720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13916E3-8EFB-44E0-AB15-BF49B67A5CDD}"/>
                  </a:ext>
                </a:extLst>
              </p:cNvPr>
              <p:cNvSpPr txBox="1"/>
              <p:nvPr/>
            </p:nvSpPr>
            <p:spPr>
              <a:xfrm>
                <a:off x="1452968" y="3836649"/>
                <a:ext cx="2094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13916E3-8EFB-44E0-AB15-BF49B67A5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968" y="3836649"/>
                <a:ext cx="2094997" cy="276999"/>
              </a:xfrm>
              <a:prstGeom prst="rect">
                <a:avLst/>
              </a:prstGeom>
              <a:blipFill>
                <a:blip r:embed="rId3"/>
                <a:stretch>
                  <a:fillRect l="-3198" r="-58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789D534-62D7-47E8-A693-285A2451340D}"/>
                  </a:ext>
                </a:extLst>
              </p:cNvPr>
              <p:cNvSpPr txBox="1"/>
              <p:nvPr/>
            </p:nvSpPr>
            <p:spPr>
              <a:xfrm>
                <a:off x="1243304" y="3168916"/>
                <a:ext cx="2648417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𝐺𝑀𝐹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 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789D534-62D7-47E8-A693-285A24513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304" y="3168916"/>
                <a:ext cx="2648417" cy="281937"/>
              </a:xfrm>
              <a:prstGeom prst="rect">
                <a:avLst/>
              </a:prstGeom>
              <a:blipFill>
                <a:blip r:embed="rId4"/>
                <a:stretch>
                  <a:fillRect l="-1382" t="-4348" r="-3687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D30E15-0F8D-432E-82B3-B6554D24346B}"/>
                  </a:ext>
                </a:extLst>
              </p:cNvPr>
              <p:cNvSpPr txBox="1"/>
              <p:nvPr/>
            </p:nvSpPr>
            <p:spPr>
              <a:xfrm>
                <a:off x="762778" y="4735956"/>
                <a:ext cx="291348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1800" dirty="0"/>
                  <a:t>: Activation function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800" dirty="0"/>
                  <a:t>: </a:t>
                </a:r>
                <a:r>
                  <a:rPr lang="en-US" altLang="zh-CN" dirty="0"/>
                  <a:t>learnable edge weights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kumimoji="1" lang="en-US" altLang="zh-CN" sz="1800" dirty="0"/>
                  <a:t>: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dirty="0"/>
                  <a:t>element-wise product</a:t>
                </a:r>
                <a:endParaRPr kumimoji="1" lang="en-US" altLang="zh-CN" sz="1800" b="0" i="1" dirty="0">
                  <a:latin typeface="Cambria Math" panose="02040503050406030204" pitchFamily="18" charset="0"/>
                </a:endParaRPr>
              </a:p>
              <a:p>
                <a:endParaRPr kumimoji="1" lang="zh-CN" altLang="en-US" sz="18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D30E15-0F8D-432E-82B3-B6554D243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78" y="4735956"/>
                <a:ext cx="2913483" cy="1200329"/>
              </a:xfrm>
              <a:prstGeom prst="rect">
                <a:avLst/>
              </a:prstGeom>
              <a:blipFill>
                <a:blip r:embed="rId5"/>
                <a:stretch>
                  <a:fillRect l="-209" t="-3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5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802" y="-212283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Rating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7D215F2E-22C6-4D5A-A6C5-C1AABFAD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596" y="1979689"/>
            <a:ext cx="7139986" cy="487831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1AB4CE-83A5-4395-A9AB-00A1F7F0B26C}"/>
              </a:ext>
            </a:extLst>
          </p:cNvPr>
          <p:cNvSpPr txBox="1">
            <a:spLocks/>
          </p:cNvSpPr>
          <p:nvPr/>
        </p:nvSpPr>
        <p:spPr>
          <a:xfrm>
            <a:off x="876528" y="905213"/>
            <a:ext cx="10824148" cy="43053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1487" indent="-457200"/>
            <a:r>
              <a:rPr lang="en-US" altLang="en-US" dirty="0"/>
              <a:t>Predict users’ ratings on items given some known ratings. The prediction would be evaluated by Root Mean Squared Error (RMSE)</a:t>
            </a:r>
          </a:p>
        </p:txBody>
      </p:sp>
    </p:spTree>
    <p:extLst>
      <p:ext uri="{BB962C8B-B14F-4D97-AF65-F5344CB8AC3E}">
        <p14:creationId xmlns:p14="http://schemas.microsoft.com/office/powerpoint/2010/main" val="383937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E73E3-44BC-455A-8317-06F115C0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Implementation of the Rating Prediction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6448F-D789-4DF5-86D4-DF4B2BA7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en-US" dirty="0"/>
              <a:t>See the </a:t>
            </a:r>
            <a:r>
              <a:rPr lang="en-HK" altLang="en-US" dirty="0" err="1"/>
              <a:t>jupyter</a:t>
            </a:r>
            <a:r>
              <a:rPr lang="en-HK" altLang="en-US" dirty="0"/>
              <a:t>-notebook.</a:t>
            </a:r>
            <a:endParaRPr lang="en-HK" alt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0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dirty="0"/>
              <a:t>Wide &amp;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FBA0D8-6F29-7A4D-A636-31C6E828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0973"/>
            <a:ext cx="12192000" cy="28360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C7348D-8ABE-CF4C-AC32-76BC9C11BC0A}"/>
              </a:ext>
            </a:extLst>
          </p:cNvPr>
          <p:cNvSpPr/>
          <p:nvPr/>
        </p:nvSpPr>
        <p:spPr>
          <a:xfrm>
            <a:off x="518160" y="6198255"/>
            <a:ext cx="11155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Heng-Tze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Cheng,Levent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Koc,Jeremiah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Harmsen,Tal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Shaked,Tushar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Chandra,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Hrishi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Aradhye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Glen Anderson, Greg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Corrado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Wei Chai, Mustafa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Ispir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2016. Wide &amp; deep learning for recommender systems. In Proceedings of the 1st Workshop on Deep Learning for Recommender Systems. ACM, 7–10. </a:t>
            </a:r>
            <a:endParaRPr lang="en-US" altLang="zh-CN" sz="3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E194D6-0361-EE42-B111-48E4FAFFE6D5}"/>
              </a:ext>
            </a:extLst>
          </p:cNvPr>
          <p:cNvSpPr txBox="1"/>
          <p:nvPr/>
        </p:nvSpPr>
        <p:spPr>
          <a:xfrm>
            <a:off x="627491" y="5167311"/>
            <a:ext cx="198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Memorization</a:t>
            </a:r>
            <a:endParaRPr kumimoji="1"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01723D-75E4-4D45-A285-C4A1B5678241}"/>
              </a:ext>
            </a:extLst>
          </p:cNvPr>
          <p:cNvSpPr txBox="1"/>
          <p:nvPr/>
        </p:nvSpPr>
        <p:spPr>
          <a:xfrm>
            <a:off x="9781446" y="5167311"/>
            <a:ext cx="204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Generalization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090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" altLang="zh-CN" dirty="0"/>
              <a:t>ide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770AB-194C-624F-A70C-B0FD5EC0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66" y="1581497"/>
            <a:ext cx="7048500" cy="1968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AF2BB13-DCFD-A744-A547-12974F1DBCFA}"/>
              </a:ext>
            </a:extLst>
          </p:cNvPr>
          <p:cNvSpPr txBox="1"/>
          <p:nvPr/>
        </p:nvSpPr>
        <p:spPr>
          <a:xfrm>
            <a:off x="4872886" y="3792686"/>
            <a:ext cx="198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Memorization</a:t>
            </a:r>
            <a:endParaRPr kumimoji="1" lang="zh-CN" altLang="en-US" sz="2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532F25-8793-9B4E-82C5-3FA6878A35B6}"/>
              </a:ext>
            </a:extLst>
          </p:cNvPr>
          <p:cNvSpPr/>
          <p:nvPr/>
        </p:nvSpPr>
        <p:spPr>
          <a:xfrm>
            <a:off x="3048000" y="449704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CMR9"/>
              </a:rPr>
              <a:t>Exploiting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the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correlation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available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in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the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historical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data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2238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" altLang="zh-CN" dirty="0"/>
              <a:t>ide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770AB-194C-624F-A70C-B0FD5EC0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66" y="1581497"/>
            <a:ext cx="7048500" cy="196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81D7CA-A28D-7247-A1CB-0037A051DA38}"/>
                  </a:ext>
                </a:extLst>
              </p:cNvPr>
              <p:cNvSpPr txBox="1"/>
              <p:nvPr/>
            </p:nvSpPr>
            <p:spPr>
              <a:xfrm>
                <a:off x="2820146" y="3805970"/>
                <a:ext cx="176509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" altLang="zh-CN" sz="2400" b="1" dirty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" altLang="zh-CN" sz="2400" i="1" dirty="0">
                  <a:latin typeface="Cambria Math" panose="02040503050406030204" pitchFamily="18" charset="0"/>
                </a:endParaRPr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81D7CA-A28D-7247-A1CB-0037A051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146" y="3805970"/>
                <a:ext cx="1765099" cy="738664"/>
              </a:xfrm>
              <a:prstGeom prst="rect">
                <a:avLst/>
              </a:prstGeom>
              <a:blipFill>
                <a:blip r:embed="rId4"/>
                <a:stretch>
                  <a:fillRect l="-5714" r="-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AF2BB13-DCFD-A744-A547-12974F1DBCFA}"/>
              </a:ext>
            </a:extLst>
          </p:cNvPr>
          <p:cNvSpPr txBox="1"/>
          <p:nvPr/>
        </p:nvSpPr>
        <p:spPr>
          <a:xfrm>
            <a:off x="726698" y="3759804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Linear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model:</a:t>
            </a:r>
            <a:endParaRPr kumimoji="1"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859CE9-398D-B141-8B24-6B30E8886ED2}"/>
              </a:ext>
            </a:extLst>
          </p:cNvPr>
          <p:cNvSpPr txBox="1"/>
          <p:nvPr/>
        </p:nvSpPr>
        <p:spPr>
          <a:xfrm>
            <a:off x="726698" y="4536439"/>
            <a:ext cx="414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cross-product transformation :</a:t>
            </a:r>
            <a:r>
              <a:rPr kumimoji="1" lang="zh-CN" altLang="en-US" sz="2400" b="1" dirty="0"/>
              <a:t> </a:t>
            </a:r>
            <a:endParaRPr kumimoji="1"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8DD3C41-4DD0-C34B-A527-6AA9D79E7818}"/>
                  </a:ext>
                </a:extLst>
              </p:cNvPr>
              <p:cNvSpPr/>
              <p:nvPr/>
            </p:nvSpPr>
            <p:spPr>
              <a:xfrm>
                <a:off x="5970929" y="3743335"/>
                <a:ext cx="25398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" altLang="zh-CN" sz="2400" b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kumimoji="1" lang="en" altLang="zh-CN" sz="24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4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" altLang="zh-CN" sz="24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" altLang="zh-CN" sz="24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8DD3C41-4DD0-C34B-A527-6AA9D79E7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929" y="3743335"/>
                <a:ext cx="2539862" cy="461665"/>
              </a:xfrm>
              <a:prstGeom prst="rect">
                <a:avLst/>
              </a:prstGeom>
              <a:blipFill>
                <a:blip r:embed="rId5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B95338B-EAC2-6A45-8FF9-E86F0ADB2304}"/>
                  </a:ext>
                </a:extLst>
              </p:cNvPr>
              <p:cNvSpPr/>
              <p:nvPr/>
            </p:nvSpPr>
            <p:spPr>
              <a:xfrm>
                <a:off x="8340244" y="3715871"/>
                <a:ext cx="31452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vector of 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kumimoji="1" lang="en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B95338B-EAC2-6A45-8FF9-E86F0ADB2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44" y="3715871"/>
                <a:ext cx="3145220" cy="461665"/>
              </a:xfrm>
              <a:prstGeom prst="rect">
                <a:avLst/>
              </a:prstGeom>
              <a:blipFill>
                <a:blip r:embed="rId6"/>
                <a:stretch>
                  <a:fillRect l="-403" t="-10811" r="-2823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B5A5E9FB-41B3-2549-8143-9FAA8D6AE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7" y="5181215"/>
            <a:ext cx="4059573" cy="875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532F25-8793-9B4E-82C5-3FA6878A35B6}"/>
                  </a:ext>
                </a:extLst>
              </p:cNvPr>
              <p:cNvSpPr/>
              <p:nvPr/>
            </p:nvSpPr>
            <p:spPr>
              <a:xfrm>
                <a:off x="5870916" y="5456846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" altLang="zh-CN" sz="2400" dirty="0">
                    <a:latin typeface="CMR9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MR9"/>
                  </a:rPr>
                  <a:t> </a:t>
                </a:r>
                <a:r>
                  <a:rPr lang="en" altLang="zh-CN" sz="2400" dirty="0">
                    <a:latin typeface="CMR9"/>
                  </a:rPr>
                  <a:t>is a </a:t>
                </a:r>
                <a:r>
                  <a:rPr lang="en" altLang="zh-CN" sz="2400" dirty="0" err="1">
                    <a:latin typeface="CMR9"/>
                  </a:rPr>
                  <a:t>boolean</a:t>
                </a:r>
                <a:r>
                  <a:rPr lang="en" altLang="zh-CN" sz="2400" dirty="0">
                    <a:latin typeface="CMR9"/>
                  </a:rPr>
                  <a:t> variable that is 1 if the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altLang="zh-CN" sz="2400" dirty="0">
                    <a:latin typeface="CMR9"/>
                  </a:rPr>
                  <a:t>-</a:t>
                </a:r>
                <a:r>
                  <a:rPr lang="en" altLang="zh-CN" sz="2400" dirty="0" err="1">
                    <a:latin typeface="CMR9"/>
                  </a:rPr>
                  <a:t>th</a:t>
                </a:r>
                <a:r>
                  <a:rPr lang="en" altLang="zh-CN" sz="2400" dirty="0">
                    <a:latin typeface="CMR9"/>
                  </a:rPr>
                  <a:t> feature is part of the 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zh-CN" sz="2400" dirty="0">
                    <a:latin typeface="CMR9"/>
                  </a:rPr>
                  <a:t>-</a:t>
                </a:r>
                <a:r>
                  <a:rPr lang="en" altLang="zh-CN" sz="2400" dirty="0" err="1">
                    <a:latin typeface="CMR9"/>
                  </a:rPr>
                  <a:t>th</a:t>
                </a:r>
                <a:r>
                  <a:rPr lang="en" altLang="zh-CN" sz="2400" dirty="0">
                    <a:latin typeface="CMR9"/>
                  </a:rPr>
                  <a:t>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,  and 0 otherwise. 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532F25-8793-9B4E-82C5-3FA6878A3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16" y="5456846"/>
                <a:ext cx="6096000" cy="1200329"/>
              </a:xfrm>
              <a:prstGeom prst="rect">
                <a:avLst/>
              </a:prstGeom>
              <a:blipFill>
                <a:blip r:embed="rId8"/>
                <a:stretch>
                  <a:fillRect l="-1455" t="-3158" r="-2703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89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" altLang="zh-CN" dirty="0"/>
              <a:t>ide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770AB-194C-624F-A70C-B0FD5EC0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66" y="1581497"/>
            <a:ext cx="7048500" cy="19685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E859CE9-398D-B141-8B24-6B30E8886ED2}"/>
              </a:ext>
            </a:extLst>
          </p:cNvPr>
          <p:cNvSpPr txBox="1"/>
          <p:nvPr/>
        </p:nvSpPr>
        <p:spPr>
          <a:xfrm>
            <a:off x="652053" y="3429000"/>
            <a:ext cx="414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cross-product transformation :</a:t>
            </a:r>
            <a:r>
              <a:rPr kumimoji="1" lang="zh-CN" altLang="en-US" sz="2400" b="1" dirty="0"/>
              <a:t> </a:t>
            </a:r>
            <a:endParaRPr kumimoji="1"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5B16F15-89AB-404E-AA37-A1D18F7D1F52}"/>
                  </a:ext>
                </a:extLst>
              </p:cNvPr>
              <p:cNvSpPr/>
              <p:nvPr/>
            </p:nvSpPr>
            <p:spPr>
              <a:xfrm>
                <a:off x="652053" y="3947348"/>
                <a:ext cx="521886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{fried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chicken,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chicken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waffle}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5B16F15-89AB-404E-AA37-A1D18F7D1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3" y="3947348"/>
                <a:ext cx="5218863" cy="461665"/>
              </a:xfrm>
              <a:prstGeom prst="rect">
                <a:avLst/>
              </a:prstGeom>
              <a:blipFill>
                <a:blip r:embed="rId4"/>
                <a:stretch>
                  <a:fillRect l="-485" t="-5405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1D0F33-7BCD-5844-A042-05169BEC7905}"/>
                  </a:ext>
                </a:extLst>
              </p:cNvPr>
              <p:cNvSpPr/>
              <p:nvPr/>
            </p:nvSpPr>
            <p:spPr>
              <a:xfrm>
                <a:off x="7013535" y="4220466"/>
                <a:ext cx="3698793" cy="1342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1D0F33-7BCD-5844-A042-05169BEC7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35" y="4220466"/>
                <a:ext cx="3698793" cy="1342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2934CE-2E71-B54C-B696-25E923405E71}"/>
                  </a:ext>
                </a:extLst>
              </p:cNvPr>
              <p:cNvSpPr/>
              <p:nvPr/>
            </p:nvSpPr>
            <p:spPr>
              <a:xfrm>
                <a:off x="652053" y="4474740"/>
                <a:ext cx="5902385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{…,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fried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chicken,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chicken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and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waffle,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…}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2934CE-2E71-B54C-B696-25E923405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3" y="4474740"/>
                <a:ext cx="5902385" cy="476990"/>
              </a:xfrm>
              <a:prstGeom prst="rect">
                <a:avLst/>
              </a:prstGeom>
              <a:blipFill>
                <a:blip r:embed="rId6"/>
                <a:stretch>
                  <a:fillRect t="-2564" r="-215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BCE8CAE-C27F-A84B-856B-4A91ED98D7CC}"/>
                  </a:ext>
                </a:extLst>
              </p:cNvPr>
              <p:cNvSpPr/>
              <p:nvPr/>
            </p:nvSpPr>
            <p:spPr>
              <a:xfrm>
                <a:off x="652052" y="5017457"/>
                <a:ext cx="5691045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{…,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fried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chicken,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chicken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fried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rice,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…}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BCE8CAE-C27F-A84B-856B-4A91ED98D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2" y="5017457"/>
                <a:ext cx="5691045" cy="476990"/>
              </a:xfrm>
              <a:prstGeom prst="rect">
                <a:avLst/>
              </a:prstGeom>
              <a:blipFill>
                <a:blip r:embed="rId7"/>
                <a:stretch>
                  <a:fillRect t="-2564" r="-668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26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437</Words>
  <Application>Microsoft Office PowerPoint</Application>
  <PresentationFormat>宽屏</PresentationFormat>
  <Paragraphs>80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CMR9</vt:lpstr>
      <vt:lpstr>Arial</vt:lpstr>
      <vt:lpstr>Calibri</vt:lpstr>
      <vt:lpstr>Calibri Light</vt:lpstr>
      <vt:lpstr>Cambria Math</vt:lpstr>
      <vt:lpstr>Times New Roman</vt:lpstr>
      <vt:lpstr>Office Theme</vt:lpstr>
      <vt:lpstr>COMP 4332 / RMBI 4310 Big Data Mining (Spring 2020)</vt:lpstr>
      <vt:lpstr>Neural CF</vt:lpstr>
      <vt:lpstr>Generalized Matrix Factorization</vt:lpstr>
      <vt:lpstr>Rating Prediction</vt:lpstr>
      <vt:lpstr>Implementation of the Rating Prediction Task</vt:lpstr>
      <vt:lpstr>Wide &amp; Deep Learning</vt:lpstr>
      <vt:lpstr>The wide model</vt:lpstr>
      <vt:lpstr>The wide model</vt:lpstr>
      <vt:lpstr>The wide model</vt:lpstr>
      <vt:lpstr>The deep model</vt:lpstr>
      <vt:lpstr>The deep model</vt:lpstr>
      <vt:lpstr>The wide &amp; deep model</vt:lpstr>
      <vt:lpstr>Continuous Features</vt:lpstr>
      <vt:lpstr>Deep Categorical Features</vt:lpstr>
      <vt:lpstr>Wide Features</vt:lpstr>
      <vt:lpstr>Wide Features</vt:lpstr>
      <vt:lpstr>Wide &amp; Deep for Rating Prediction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4332 / RMBI 4310 Big Data Mining (Spring 2019)</dc:title>
  <dc:creator>Haojie PAN</dc:creator>
  <cp:lastModifiedBy>Haoran LI</cp:lastModifiedBy>
  <cp:revision>316</cp:revision>
  <dcterms:created xsi:type="dcterms:W3CDTF">2019-02-19T14:34:33Z</dcterms:created>
  <dcterms:modified xsi:type="dcterms:W3CDTF">2021-05-03T06:25:31Z</dcterms:modified>
</cp:coreProperties>
</file>